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tableStyles.xml><?xml version="1.0" encoding="utf-8"?>
<a:tblStyleLst xmlns:a="http://schemas.openxmlformats.org/drawingml/2006/main" xmlns:r="http://schemas.openxmlformats.org/officeDocument/2006/relationships" def="{ABF13186-C19D-4649-BBD7-C346B37A24F6}">
  <a:tblStyle styleId="{ABF13186-C19D-4649-BBD7-C346B37A24F6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5dea24a818_0_2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5dea24a818_0_2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4" name="Google Shape;54;p13"/>
          <p:cNvGraphicFramePr/>
          <p:nvPr/>
        </p:nvGraphicFramePr>
        <p:xfrm>
          <a:off x="928051" y="893113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{ABF13186-C19D-4649-BBD7-C346B37A24F6}</a:tableStyleId>
              </a:tblPr>
              <a:tblGrid>
                <a:gridCol w="361950"/>
                <a:gridCol w="361950"/>
                <a:gridCol w="361950"/>
              </a:tblGrid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  <p:graphicFrame>
        <p:nvGraphicFramePr>
          <p:cNvPr id="55" name="Google Shape;55;p13"/>
          <p:cNvGraphicFramePr/>
          <p:nvPr/>
        </p:nvGraphicFramePr>
        <p:xfrm>
          <a:off x="2177199" y="335503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{ABF13186-C19D-4649-BBD7-C346B37A24F6}</a:tableStyleId>
              </a:tblPr>
              <a:tblGrid>
                <a:gridCol w="361950"/>
                <a:gridCol w="361950"/>
                <a:gridCol w="361950"/>
              </a:tblGrid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  <p:graphicFrame>
        <p:nvGraphicFramePr>
          <p:cNvPr id="56" name="Google Shape;56;p13"/>
          <p:cNvGraphicFramePr/>
          <p:nvPr/>
        </p:nvGraphicFramePr>
        <p:xfrm>
          <a:off x="6073066" y="335503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{ABF13186-C19D-4649-BBD7-C346B37A24F6}</a:tableStyleId>
              </a:tblPr>
              <a:tblGrid>
                <a:gridCol w="361950"/>
                <a:gridCol w="361950"/>
                <a:gridCol w="361950"/>
              </a:tblGrid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  <p:cxnSp>
        <p:nvCxnSpPr>
          <p:cNvPr id="57" name="Google Shape;57;p13"/>
          <p:cNvCxnSpPr/>
          <p:nvPr/>
        </p:nvCxnSpPr>
        <p:spPr>
          <a:xfrm flipH="1" rot="10800000">
            <a:off x="2016674" y="587348"/>
            <a:ext cx="300000" cy="300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58" name="Google Shape;58;p13"/>
          <p:cNvCxnSpPr/>
          <p:nvPr/>
        </p:nvCxnSpPr>
        <p:spPr>
          <a:xfrm rot="10800000">
            <a:off x="635799" y="603548"/>
            <a:ext cx="283800" cy="283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59" name="Google Shape;59;p13"/>
          <p:cNvCxnSpPr/>
          <p:nvPr/>
        </p:nvCxnSpPr>
        <p:spPr>
          <a:xfrm flipH="1">
            <a:off x="598599" y="1793297"/>
            <a:ext cx="321000" cy="321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60" name="Google Shape;60;p13"/>
          <p:cNvCxnSpPr/>
          <p:nvPr/>
        </p:nvCxnSpPr>
        <p:spPr>
          <a:xfrm>
            <a:off x="2016674" y="1793297"/>
            <a:ext cx="308100" cy="308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61" name="Google Shape;61;p13"/>
          <p:cNvSpPr txBox="1"/>
          <p:nvPr/>
        </p:nvSpPr>
        <p:spPr>
          <a:xfrm>
            <a:off x="5000" y="185925"/>
            <a:ext cx="12849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Female equivalent of “guy”</a:t>
            </a:r>
            <a:endParaRPr sz="1000"/>
          </a:p>
        </p:txBody>
      </p:sp>
      <p:sp>
        <p:nvSpPr>
          <p:cNvPr id="62" name="Google Shape;62;p13"/>
          <p:cNvSpPr txBox="1"/>
          <p:nvPr/>
        </p:nvSpPr>
        <p:spPr>
          <a:xfrm>
            <a:off x="83700" y="2090925"/>
            <a:ext cx="9750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Frozen water</a:t>
            </a:r>
            <a:endParaRPr sz="1000"/>
          </a:p>
        </p:txBody>
      </p:sp>
      <p:sp>
        <p:nvSpPr>
          <p:cNvPr id="63" name="Google Shape;63;p13"/>
          <p:cNvSpPr txBox="1"/>
          <p:nvPr/>
        </p:nvSpPr>
        <p:spPr>
          <a:xfrm>
            <a:off x="1992425" y="185925"/>
            <a:ext cx="8151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/>
              <a:t>First letter is in Row 3</a:t>
            </a:r>
            <a:endParaRPr i="1" sz="1000"/>
          </a:p>
        </p:txBody>
      </p:sp>
      <p:sp>
        <p:nvSpPr>
          <p:cNvPr id="64" name="Google Shape;64;p13"/>
          <p:cNvSpPr txBox="1"/>
          <p:nvPr/>
        </p:nvSpPr>
        <p:spPr>
          <a:xfrm>
            <a:off x="1912525" y="2090925"/>
            <a:ext cx="9750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/>
              <a:t>Middle letter is in Row 2</a:t>
            </a:r>
            <a:endParaRPr i="1" sz="1000"/>
          </a:p>
        </p:txBody>
      </p:sp>
      <p:sp>
        <p:nvSpPr>
          <p:cNvPr id="65" name="Google Shape;65;p13"/>
          <p:cNvSpPr txBox="1"/>
          <p:nvPr/>
        </p:nvSpPr>
        <p:spPr>
          <a:xfrm>
            <a:off x="1246014" y="625375"/>
            <a:ext cx="464700" cy="216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1</a:t>
            </a:r>
            <a:endParaRPr b="1"/>
          </a:p>
        </p:txBody>
      </p:sp>
      <p:cxnSp>
        <p:nvCxnSpPr>
          <p:cNvPr id="66" name="Google Shape;66;p13"/>
          <p:cNvCxnSpPr/>
          <p:nvPr/>
        </p:nvCxnSpPr>
        <p:spPr>
          <a:xfrm flipH="1" rot="10800000">
            <a:off x="3265822" y="3051101"/>
            <a:ext cx="300000" cy="300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67" name="Google Shape;67;p13"/>
          <p:cNvCxnSpPr/>
          <p:nvPr/>
        </p:nvCxnSpPr>
        <p:spPr>
          <a:xfrm rot="10800000">
            <a:off x="1884947" y="3067301"/>
            <a:ext cx="283800" cy="283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68" name="Google Shape;68;p13"/>
          <p:cNvCxnSpPr/>
          <p:nvPr/>
        </p:nvCxnSpPr>
        <p:spPr>
          <a:xfrm flipH="1">
            <a:off x="1847747" y="4257050"/>
            <a:ext cx="321000" cy="321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69" name="Google Shape;69;p13"/>
          <p:cNvCxnSpPr/>
          <p:nvPr/>
        </p:nvCxnSpPr>
        <p:spPr>
          <a:xfrm>
            <a:off x="3265822" y="4257050"/>
            <a:ext cx="308100" cy="308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70" name="Google Shape;70;p13"/>
          <p:cNvSpPr txBox="1"/>
          <p:nvPr/>
        </p:nvSpPr>
        <p:spPr>
          <a:xfrm>
            <a:off x="762375" y="2649675"/>
            <a:ext cx="21162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000">
                <a:solidFill>
                  <a:schemeClr val="dk1"/>
                </a:solidFill>
              </a:rPr>
              <a:t>To express an opinion publicly, or the gases surrounding Earth</a:t>
            </a:r>
            <a:endParaRPr i="1" sz="1000">
              <a:solidFill>
                <a:schemeClr val="dk1"/>
              </a:solidFill>
            </a:endParaRPr>
          </a:p>
        </p:txBody>
      </p:sp>
      <p:sp>
        <p:nvSpPr>
          <p:cNvPr id="71" name="Google Shape;71;p13"/>
          <p:cNvSpPr txBox="1"/>
          <p:nvPr/>
        </p:nvSpPr>
        <p:spPr>
          <a:xfrm>
            <a:off x="1362750" y="4554675"/>
            <a:ext cx="9750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i="1" lang="en" sz="1000">
                <a:solidFill>
                  <a:schemeClr val="dk1"/>
                </a:solidFill>
              </a:rPr>
              <a:t>Middle letter is in Row 3</a:t>
            </a:r>
            <a:endParaRPr sz="1000">
              <a:solidFill>
                <a:schemeClr val="dk1"/>
              </a:solidFill>
            </a:endParaRPr>
          </a:p>
        </p:txBody>
      </p:sp>
      <p:sp>
        <p:nvSpPr>
          <p:cNvPr id="72" name="Google Shape;72;p13"/>
          <p:cNvSpPr txBox="1"/>
          <p:nvPr/>
        </p:nvSpPr>
        <p:spPr>
          <a:xfrm>
            <a:off x="3040599" y="2649678"/>
            <a:ext cx="12171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000">
                <a:solidFill>
                  <a:schemeClr val="dk1"/>
                </a:solidFill>
              </a:rPr>
              <a:t>Informal name for a friend</a:t>
            </a:r>
            <a:endParaRPr sz="1000"/>
          </a:p>
        </p:txBody>
      </p:sp>
      <p:sp>
        <p:nvSpPr>
          <p:cNvPr id="73" name="Google Shape;73;p13"/>
          <p:cNvSpPr txBox="1"/>
          <p:nvPr/>
        </p:nvSpPr>
        <p:spPr>
          <a:xfrm>
            <a:off x="2747950" y="4554675"/>
            <a:ext cx="18024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000">
                <a:solidFill>
                  <a:schemeClr val="dk1"/>
                </a:solidFill>
              </a:rPr>
              <a:t>An antelope, or an acronym for an operating system</a:t>
            </a:r>
            <a:endParaRPr i="1" sz="1000"/>
          </a:p>
        </p:txBody>
      </p:sp>
      <p:sp>
        <p:nvSpPr>
          <p:cNvPr id="74" name="Google Shape;74;p13"/>
          <p:cNvSpPr txBox="1"/>
          <p:nvPr/>
        </p:nvSpPr>
        <p:spPr>
          <a:xfrm>
            <a:off x="2495161" y="3089128"/>
            <a:ext cx="464700" cy="216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4</a:t>
            </a:r>
            <a:endParaRPr b="1"/>
          </a:p>
        </p:txBody>
      </p:sp>
      <p:cxnSp>
        <p:nvCxnSpPr>
          <p:cNvPr id="75" name="Google Shape;75;p13"/>
          <p:cNvCxnSpPr/>
          <p:nvPr/>
        </p:nvCxnSpPr>
        <p:spPr>
          <a:xfrm flipH="1" rot="10800000">
            <a:off x="7168924" y="3051101"/>
            <a:ext cx="300000" cy="300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76" name="Google Shape;76;p13"/>
          <p:cNvCxnSpPr/>
          <p:nvPr/>
        </p:nvCxnSpPr>
        <p:spPr>
          <a:xfrm rot="10800000">
            <a:off x="5788049" y="3067301"/>
            <a:ext cx="283800" cy="283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77" name="Google Shape;77;p13"/>
          <p:cNvCxnSpPr/>
          <p:nvPr/>
        </p:nvCxnSpPr>
        <p:spPr>
          <a:xfrm flipH="1">
            <a:off x="5750849" y="4257050"/>
            <a:ext cx="321000" cy="321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78" name="Google Shape;78;p13"/>
          <p:cNvCxnSpPr/>
          <p:nvPr/>
        </p:nvCxnSpPr>
        <p:spPr>
          <a:xfrm>
            <a:off x="7168924" y="4257050"/>
            <a:ext cx="308100" cy="308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79" name="Google Shape;79;p13"/>
          <p:cNvSpPr txBox="1"/>
          <p:nvPr/>
        </p:nvSpPr>
        <p:spPr>
          <a:xfrm>
            <a:off x="5180600" y="2649675"/>
            <a:ext cx="10857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/>
              <a:t>Middle letter is in Column 3</a:t>
            </a:r>
            <a:endParaRPr i="1" sz="1000"/>
          </a:p>
        </p:txBody>
      </p:sp>
      <p:sp>
        <p:nvSpPr>
          <p:cNvPr id="80" name="Google Shape;80;p13"/>
          <p:cNvSpPr txBox="1"/>
          <p:nvPr/>
        </p:nvSpPr>
        <p:spPr>
          <a:xfrm>
            <a:off x="5235950" y="4554675"/>
            <a:ext cx="9750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/>
              <a:t>Middle letter is in Row 1</a:t>
            </a:r>
            <a:endParaRPr i="1" sz="1000"/>
          </a:p>
        </p:txBody>
      </p:sp>
      <p:sp>
        <p:nvSpPr>
          <p:cNvPr id="81" name="Google Shape;81;p13"/>
          <p:cNvSpPr txBox="1"/>
          <p:nvPr/>
        </p:nvSpPr>
        <p:spPr>
          <a:xfrm>
            <a:off x="6628650" y="2649675"/>
            <a:ext cx="18474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Examples include painting, sculpture, and dance</a:t>
            </a:r>
            <a:endParaRPr sz="1000"/>
          </a:p>
        </p:txBody>
      </p:sp>
      <p:sp>
        <p:nvSpPr>
          <p:cNvPr id="82" name="Google Shape;82;p13"/>
          <p:cNvSpPr txBox="1"/>
          <p:nvPr/>
        </p:nvSpPr>
        <p:spPr>
          <a:xfrm>
            <a:off x="6853100" y="4554675"/>
            <a:ext cx="13983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To allow, or to lend out (British)</a:t>
            </a:r>
            <a:endParaRPr sz="1000"/>
          </a:p>
        </p:txBody>
      </p:sp>
      <p:sp>
        <p:nvSpPr>
          <p:cNvPr id="83" name="Google Shape;83;p13"/>
          <p:cNvSpPr txBox="1"/>
          <p:nvPr/>
        </p:nvSpPr>
        <p:spPr>
          <a:xfrm>
            <a:off x="6398264" y="3089128"/>
            <a:ext cx="464700" cy="216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5</a:t>
            </a:r>
            <a:endParaRPr b="1"/>
          </a:p>
        </p:txBody>
      </p:sp>
      <p:graphicFrame>
        <p:nvGraphicFramePr>
          <p:cNvPr id="84" name="Google Shape;84;p13"/>
          <p:cNvGraphicFramePr/>
          <p:nvPr/>
        </p:nvGraphicFramePr>
        <p:xfrm>
          <a:off x="4038365" y="88308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{ABF13186-C19D-4649-BBD7-C346B37A24F6}</a:tableStyleId>
              </a:tblPr>
              <a:tblGrid>
                <a:gridCol w="361950"/>
                <a:gridCol w="361950"/>
                <a:gridCol w="361950"/>
              </a:tblGrid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cxnSp>
        <p:nvCxnSpPr>
          <p:cNvPr id="85" name="Google Shape;85;p13"/>
          <p:cNvCxnSpPr/>
          <p:nvPr/>
        </p:nvCxnSpPr>
        <p:spPr>
          <a:xfrm flipH="1" rot="10800000">
            <a:off x="5126988" y="577323"/>
            <a:ext cx="300000" cy="300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86" name="Google Shape;86;p13"/>
          <p:cNvCxnSpPr/>
          <p:nvPr/>
        </p:nvCxnSpPr>
        <p:spPr>
          <a:xfrm rot="10800000">
            <a:off x="3746113" y="593523"/>
            <a:ext cx="283800" cy="283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87" name="Google Shape;87;p13"/>
          <p:cNvCxnSpPr/>
          <p:nvPr/>
        </p:nvCxnSpPr>
        <p:spPr>
          <a:xfrm flipH="1">
            <a:off x="3708913" y="1783272"/>
            <a:ext cx="321000" cy="321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88" name="Google Shape;88;p13"/>
          <p:cNvCxnSpPr/>
          <p:nvPr/>
        </p:nvCxnSpPr>
        <p:spPr>
          <a:xfrm>
            <a:off x="5126988" y="1783272"/>
            <a:ext cx="308100" cy="308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89" name="Google Shape;89;p13"/>
          <p:cNvSpPr txBox="1"/>
          <p:nvPr/>
        </p:nvSpPr>
        <p:spPr>
          <a:xfrm>
            <a:off x="3033112" y="185925"/>
            <a:ext cx="12171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000">
                <a:solidFill>
                  <a:schemeClr val="dk1"/>
                </a:solidFill>
              </a:rPr>
              <a:t>Also, or in addition</a:t>
            </a:r>
            <a:endParaRPr sz="1000"/>
          </a:p>
        </p:txBody>
      </p:sp>
      <p:sp>
        <p:nvSpPr>
          <p:cNvPr id="90" name="Google Shape;90;p13"/>
          <p:cNvSpPr txBox="1"/>
          <p:nvPr/>
        </p:nvSpPr>
        <p:spPr>
          <a:xfrm>
            <a:off x="3135575" y="2090925"/>
            <a:ext cx="10122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>
                <a:solidFill>
                  <a:schemeClr val="dk1"/>
                </a:solidFill>
              </a:rPr>
              <a:t>Middle letter is in Column 2</a:t>
            </a:r>
            <a:endParaRPr i="1" sz="1000">
              <a:solidFill>
                <a:schemeClr val="dk1"/>
              </a:solidFill>
            </a:endParaRPr>
          </a:p>
        </p:txBody>
      </p:sp>
      <p:sp>
        <p:nvSpPr>
          <p:cNvPr id="91" name="Google Shape;91;p13"/>
          <p:cNvSpPr txBox="1"/>
          <p:nvPr/>
        </p:nvSpPr>
        <p:spPr>
          <a:xfrm>
            <a:off x="4927550" y="185925"/>
            <a:ext cx="10857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dk1"/>
                </a:solidFill>
              </a:rPr>
              <a:t>Female deer</a:t>
            </a:r>
            <a:endParaRPr sz="1000"/>
          </a:p>
        </p:txBody>
      </p:sp>
      <p:sp>
        <p:nvSpPr>
          <p:cNvPr id="92" name="Google Shape;92;p13"/>
          <p:cNvSpPr txBox="1"/>
          <p:nvPr/>
        </p:nvSpPr>
        <p:spPr>
          <a:xfrm>
            <a:off x="4546775" y="2090925"/>
            <a:ext cx="18024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000">
                <a:solidFill>
                  <a:schemeClr val="dk1"/>
                </a:solidFill>
              </a:rPr>
              <a:t>Acronym for a measurement of school success</a:t>
            </a:r>
            <a:endParaRPr sz="1000"/>
          </a:p>
        </p:txBody>
      </p:sp>
      <p:sp>
        <p:nvSpPr>
          <p:cNvPr id="93" name="Google Shape;93;p13"/>
          <p:cNvSpPr txBox="1"/>
          <p:nvPr/>
        </p:nvSpPr>
        <p:spPr>
          <a:xfrm>
            <a:off x="4356327" y="615350"/>
            <a:ext cx="464700" cy="216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2</a:t>
            </a:r>
            <a:endParaRPr b="1"/>
          </a:p>
        </p:txBody>
      </p:sp>
      <p:graphicFrame>
        <p:nvGraphicFramePr>
          <p:cNvPr id="94" name="Google Shape;94;p13"/>
          <p:cNvGraphicFramePr/>
          <p:nvPr/>
        </p:nvGraphicFramePr>
        <p:xfrm>
          <a:off x="7033718" y="892846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{ABF13186-C19D-4649-BBD7-C346B37A24F6}</a:tableStyleId>
              </a:tblPr>
              <a:tblGrid>
                <a:gridCol w="361950"/>
                <a:gridCol w="361950"/>
                <a:gridCol w="361950"/>
              </a:tblGrid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cxnSp>
        <p:nvCxnSpPr>
          <p:cNvPr id="95" name="Google Shape;95;p13"/>
          <p:cNvCxnSpPr/>
          <p:nvPr/>
        </p:nvCxnSpPr>
        <p:spPr>
          <a:xfrm flipH="1" rot="10800000">
            <a:off x="8129576" y="588909"/>
            <a:ext cx="300000" cy="300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96" name="Google Shape;96;p13"/>
          <p:cNvCxnSpPr/>
          <p:nvPr/>
        </p:nvCxnSpPr>
        <p:spPr>
          <a:xfrm rot="10800000">
            <a:off x="6748701" y="605109"/>
            <a:ext cx="283800" cy="283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97" name="Google Shape;97;p13"/>
          <p:cNvCxnSpPr/>
          <p:nvPr/>
        </p:nvCxnSpPr>
        <p:spPr>
          <a:xfrm flipH="1">
            <a:off x="6711501" y="1794858"/>
            <a:ext cx="321000" cy="321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98" name="Google Shape;98;p13"/>
          <p:cNvCxnSpPr/>
          <p:nvPr/>
        </p:nvCxnSpPr>
        <p:spPr>
          <a:xfrm>
            <a:off x="8129576" y="1794858"/>
            <a:ext cx="308100" cy="308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99" name="Google Shape;99;p13"/>
          <p:cNvSpPr txBox="1"/>
          <p:nvPr/>
        </p:nvSpPr>
        <p:spPr>
          <a:xfrm>
            <a:off x="5966927" y="187483"/>
            <a:ext cx="14343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Article of clothing worn around the neck</a:t>
            </a:r>
            <a:endParaRPr sz="1000"/>
          </a:p>
        </p:txBody>
      </p:sp>
      <p:sp>
        <p:nvSpPr>
          <p:cNvPr id="100" name="Google Shape;100;p13"/>
          <p:cNvSpPr txBox="1"/>
          <p:nvPr/>
        </p:nvSpPr>
        <p:spPr>
          <a:xfrm>
            <a:off x="6075553" y="2092486"/>
            <a:ext cx="12171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Oinker</a:t>
            </a:r>
            <a:endParaRPr sz="1000"/>
          </a:p>
        </p:txBody>
      </p:sp>
      <p:sp>
        <p:nvSpPr>
          <p:cNvPr id="101" name="Google Shape;101;p13"/>
          <p:cNvSpPr txBox="1"/>
          <p:nvPr/>
        </p:nvSpPr>
        <p:spPr>
          <a:xfrm>
            <a:off x="7401225" y="187475"/>
            <a:ext cx="17427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Dessert that’s a homonym for a mathematical constant</a:t>
            </a:r>
            <a:endParaRPr sz="1000"/>
          </a:p>
        </p:txBody>
      </p:sp>
      <p:sp>
        <p:nvSpPr>
          <p:cNvPr id="102" name="Google Shape;102;p13"/>
          <p:cNvSpPr txBox="1"/>
          <p:nvPr/>
        </p:nvSpPr>
        <p:spPr>
          <a:xfrm>
            <a:off x="8056500" y="2092475"/>
            <a:ext cx="9129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/>
              <a:t>Last letter is</a:t>
            </a:r>
            <a:r>
              <a:rPr i="1" lang="en" sz="1000"/>
              <a:t> in Column 1</a:t>
            </a:r>
            <a:endParaRPr i="1" sz="1000"/>
          </a:p>
        </p:txBody>
      </p:sp>
      <p:sp>
        <p:nvSpPr>
          <p:cNvPr id="103" name="Google Shape;103;p13"/>
          <p:cNvSpPr txBox="1"/>
          <p:nvPr/>
        </p:nvSpPr>
        <p:spPr>
          <a:xfrm>
            <a:off x="7103791" y="626933"/>
            <a:ext cx="975000" cy="216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3</a:t>
            </a:r>
            <a:endParaRPr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8" name="Google Shape;108;p14"/>
          <p:cNvGraphicFramePr/>
          <p:nvPr/>
        </p:nvGraphicFramePr>
        <p:xfrm>
          <a:off x="4029075" y="181927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{ABF13186-C19D-4649-BBD7-C346B37A24F6}</a:tableStyleId>
              </a:tblPr>
              <a:tblGrid>
                <a:gridCol w="361950"/>
                <a:gridCol w="361950"/>
                <a:gridCol w="361950"/>
              </a:tblGrid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cxnSp>
        <p:nvCxnSpPr>
          <p:cNvPr id="109" name="Google Shape;109;p14"/>
          <p:cNvCxnSpPr/>
          <p:nvPr/>
        </p:nvCxnSpPr>
        <p:spPr>
          <a:xfrm flipH="1" rot="10800000">
            <a:off x="5117382" y="1515176"/>
            <a:ext cx="300000" cy="300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10" name="Google Shape;110;p14"/>
          <p:cNvCxnSpPr/>
          <p:nvPr/>
        </p:nvCxnSpPr>
        <p:spPr>
          <a:xfrm rot="10800000">
            <a:off x="3736507" y="1531376"/>
            <a:ext cx="283800" cy="283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11" name="Google Shape;111;p14"/>
          <p:cNvCxnSpPr/>
          <p:nvPr/>
        </p:nvCxnSpPr>
        <p:spPr>
          <a:xfrm flipH="1">
            <a:off x="3699307" y="2721125"/>
            <a:ext cx="321000" cy="321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12" name="Google Shape;112;p14"/>
          <p:cNvCxnSpPr/>
          <p:nvPr/>
        </p:nvCxnSpPr>
        <p:spPr>
          <a:xfrm>
            <a:off x="5117382" y="2721125"/>
            <a:ext cx="308100" cy="308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13" name="Google Shape;113;p14"/>
          <p:cNvSpPr txBox="1"/>
          <p:nvPr/>
        </p:nvSpPr>
        <p:spPr>
          <a:xfrm>
            <a:off x="3243674" y="1124500"/>
            <a:ext cx="9042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/>
              <a:t>Last letter is in Column 2</a:t>
            </a:r>
            <a:endParaRPr i="1" sz="1000"/>
          </a:p>
        </p:txBody>
      </p:sp>
      <p:sp>
        <p:nvSpPr>
          <p:cNvPr id="114" name="Google Shape;114;p14"/>
          <p:cNvSpPr txBox="1"/>
          <p:nvPr/>
        </p:nvSpPr>
        <p:spPr>
          <a:xfrm>
            <a:off x="3174512" y="3042125"/>
            <a:ext cx="9042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/>
              <a:t>First letter is in Column 1</a:t>
            </a:r>
            <a:endParaRPr i="1" sz="1000"/>
          </a:p>
        </p:txBody>
      </p:sp>
      <p:sp>
        <p:nvSpPr>
          <p:cNvPr id="115" name="Google Shape;115;p14"/>
          <p:cNvSpPr txBox="1"/>
          <p:nvPr/>
        </p:nvSpPr>
        <p:spPr>
          <a:xfrm>
            <a:off x="4996212" y="1124500"/>
            <a:ext cx="9042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/>
              <a:t>First letter is in Row 1</a:t>
            </a:r>
            <a:endParaRPr i="1" sz="1000"/>
          </a:p>
        </p:txBody>
      </p:sp>
      <p:sp>
        <p:nvSpPr>
          <p:cNvPr id="116" name="Google Shape;116;p14"/>
          <p:cNvSpPr txBox="1"/>
          <p:nvPr/>
        </p:nvSpPr>
        <p:spPr>
          <a:xfrm>
            <a:off x="5096174" y="3042125"/>
            <a:ext cx="870900" cy="401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en" sz="1000"/>
              <a:t>Last letter is in Row 1</a:t>
            </a:r>
            <a:endParaRPr i="1" sz="1000"/>
          </a:p>
        </p:txBody>
      </p:sp>
      <p:sp>
        <p:nvSpPr>
          <p:cNvPr id="117" name="Google Shape;117;p14"/>
          <p:cNvSpPr txBox="1"/>
          <p:nvPr/>
        </p:nvSpPr>
        <p:spPr>
          <a:xfrm>
            <a:off x="4091596" y="1553200"/>
            <a:ext cx="975000" cy="2163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FINAL</a:t>
            </a:r>
            <a:endParaRPr b="1"/>
          </a:p>
        </p:txBody>
      </p:sp>
      <p:sp>
        <p:nvSpPr>
          <p:cNvPr id="118" name="Google Shape;118;p14"/>
          <p:cNvSpPr txBox="1"/>
          <p:nvPr/>
        </p:nvSpPr>
        <p:spPr>
          <a:xfrm>
            <a:off x="2936100" y="4065375"/>
            <a:ext cx="3271800" cy="763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/>
              <a:t>FINAL ANSWER: __ __ __</a:t>
            </a:r>
            <a:endParaRPr b="1" sz="18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